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39" r:id="rId3"/>
    <p:sldId id="340" r:id="rId4"/>
    <p:sldId id="341" r:id="rId5"/>
    <p:sldId id="483" r:id="rId6"/>
    <p:sldId id="343" r:id="rId7"/>
    <p:sldId id="344" r:id="rId8"/>
    <p:sldId id="345" r:id="rId9"/>
    <p:sldId id="346" r:id="rId10"/>
    <p:sldId id="352" r:id="rId11"/>
    <p:sldId id="353" r:id="rId12"/>
    <p:sldId id="377" r:id="rId13"/>
    <p:sldId id="378" r:id="rId14"/>
    <p:sldId id="347" r:id="rId15"/>
    <p:sldId id="348" r:id="rId16"/>
    <p:sldId id="349" r:id="rId17"/>
    <p:sldId id="351" r:id="rId18"/>
    <p:sldId id="354" r:id="rId19"/>
    <p:sldId id="350" r:id="rId20"/>
    <p:sldId id="355" r:id="rId21"/>
    <p:sldId id="356" r:id="rId22"/>
    <p:sldId id="371" r:id="rId23"/>
    <p:sldId id="372" r:id="rId24"/>
    <p:sldId id="373" r:id="rId25"/>
    <p:sldId id="374" r:id="rId26"/>
    <p:sldId id="375" r:id="rId27"/>
    <p:sldId id="376" r:id="rId28"/>
    <p:sldId id="449" r:id="rId29"/>
    <p:sldId id="448" r:id="rId30"/>
    <p:sldId id="360" r:id="rId31"/>
    <p:sldId id="447" r:id="rId32"/>
  </p:sldIdLst>
  <p:sldSz cx="9144000" cy="5143500" type="screen16x9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8482" autoAdjust="0"/>
  </p:normalViewPr>
  <p:slideViewPr>
    <p:cSldViewPr>
      <p:cViewPr varScale="1">
        <p:scale>
          <a:sx n="64" d="100"/>
          <a:sy n="64" d="100"/>
        </p:scale>
        <p:origin x="226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7B44B-AA2A-4B6E-BD2C-77FC10925040}" type="datetimeFigureOut">
              <a:rPr lang="tr-TR" smtClean="0"/>
              <a:pPr/>
              <a:t>26.09.2018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9DF8B-5F58-46EE-9A32-C2099FB448A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957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DF8B-5F58-46EE-9A32-C2099FB448A3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5785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DF8B-5F58-46EE-9A32-C2099FB448A3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2436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DF8B-5F58-46EE-9A32-C2099FB448A3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9110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DF8B-5F58-46EE-9A32-C2099FB448A3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76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65E26-EBCF-47A2-A178-D6C9FE770048}" type="datetimeFigureOut">
              <a:rPr lang="tr-TR"/>
              <a:pPr>
                <a:defRPr/>
              </a:pPr>
              <a:t>26.09.2018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284C4-BDB8-4686-B12B-F88AFA4F07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71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7E566-28E0-4573-AA8F-DEA140D419C0}" type="datetimeFigureOut">
              <a:rPr lang="tr-TR"/>
              <a:pPr>
                <a:defRPr/>
              </a:pPr>
              <a:t>26.09.2018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59326-1F79-4BC3-BDD5-67338A7AB38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711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7D12F-30E0-4269-9684-964A34D3ABAB}" type="datetimeFigureOut">
              <a:rPr lang="tr-TR"/>
              <a:pPr>
                <a:defRPr/>
              </a:pPr>
              <a:t>26.09.2018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C00B-501F-40E2-B17D-64AC14832FD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908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1C872-C1DD-4710-BA38-43EEF154BD2C}" type="datetimeFigureOut">
              <a:rPr lang="tr-TR"/>
              <a:pPr>
                <a:defRPr/>
              </a:pPr>
              <a:t>26.09.2018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C2F33-A358-4316-BFA6-772CD87CE80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682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6B9DA-42D7-42FD-8208-8A9793D10C66}" type="datetimeFigureOut">
              <a:rPr lang="tr-TR"/>
              <a:pPr>
                <a:defRPr/>
              </a:pPr>
              <a:t>26.09.2018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C9B16-BA53-4E48-8EF5-52D053F0A87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05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18ABF-7258-4D07-85B5-6728A9825FCA}" type="datetimeFigureOut">
              <a:rPr lang="tr-TR"/>
              <a:pPr>
                <a:defRPr/>
              </a:pPr>
              <a:t>26.09.2018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F9D07-A8B9-4FA7-9266-67456B7E3CF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131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460C5-A009-471B-ABC6-B6F5FC215BF6}" type="datetimeFigureOut">
              <a:rPr lang="tr-TR"/>
              <a:pPr>
                <a:defRPr/>
              </a:pPr>
              <a:t>26.09.2018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B4F1F-08D4-4F62-80DE-27641F9A48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477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5A016-DFC0-4C05-B0F7-6B545AF9F336}" type="datetimeFigureOut">
              <a:rPr lang="tr-TR"/>
              <a:pPr>
                <a:defRPr/>
              </a:pPr>
              <a:t>26.09.2018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BAF7F-1E62-4011-87C0-67ADF486AD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3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2B6AB-199E-475B-B6C5-4A905569FBE7}" type="datetimeFigureOut">
              <a:rPr lang="tr-TR"/>
              <a:pPr>
                <a:defRPr/>
              </a:pPr>
              <a:t>26.09.2018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5FE6-5F2A-4EC7-9058-DB9EEF31A25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29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D15-4AEF-4B6E-995B-44F11D2E7002}" type="datetimeFigureOut">
              <a:rPr lang="tr-TR"/>
              <a:pPr>
                <a:defRPr/>
              </a:pPr>
              <a:t>26.09.2018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085C-E4E4-43DB-936E-A3DCCF4310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999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2A3B-9AA7-476F-B79F-0FEBA103BF08}" type="datetimeFigureOut">
              <a:rPr lang="tr-TR"/>
              <a:pPr>
                <a:defRPr/>
              </a:pPr>
              <a:t>26.09.2018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043E0-A071-4393-AB22-87E50554A03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0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6E1B46-5947-4E21-9F88-2205E186D632}" type="datetimeFigureOut">
              <a:rPr lang="tr-TR"/>
              <a:pPr>
                <a:defRPr/>
              </a:pPr>
              <a:t>26.09.2018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B23578-B84F-46CF-82CD-B395E73AF7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aşlık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endParaRPr lang="tr-TR" alt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-12000"/>
          </a:blip>
          <a:srcRect/>
          <a:stretch>
            <a:fillRect/>
          </a:stretch>
        </p:blipFill>
        <p:spPr bwMode="auto">
          <a:xfrm>
            <a:off x="0" y="0"/>
            <a:ext cx="9144000" cy="5229082"/>
          </a:xfrm>
          <a:prstGeom prst="rect">
            <a:avLst/>
          </a:prstGeom>
          <a:blipFill dpi="0" rotWithShape="1">
            <a:blip r:embed="rId4">
              <a:alphaModFix amt="40000"/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12000"/>
            </a:blip>
            <a:srcRect/>
            <a:tile tx="0" ty="0" sx="100000" sy="100000" flip="none" algn="tl"/>
          </a:blip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3">
                <a:lumMod val="50000"/>
              </a:schemeClr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29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33" y="361950"/>
            <a:ext cx="6682232" cy="456533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685800" y="666750"/>
            <a:ext cx="7772400" cy="165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+mj-lt"/>
              </a:rPr>
              <a:t>İlkokullarda Yetiştirme Programı Okul Komisyonu;</a:t>
            </a:r>
          </a:p>
          <a:p>
            <a:endParaRPr lang="tr-TR" sz="24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3200"/>
              </a:lnSpc>
            </a:pPr>
            <a:r>
              <a:rPr lang="tr-TR" sz="2400" b="1" dirty="0">
                <a:solidFill>
                  <a:schemeClr val="bg1"/>
                </a:solidFill>
                <a:latin typeface="+mj-lt"/>
              </a:rPr>
              <a:t>Okul müdürü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nün veya </a:t>
            </a:r>
            <a:r>
              <a:rPr lang="tr-TR" sz="2400" b="1" dirty="0">
                <a:solidFill>
                  <a:schemeClr val="bg1"/>
                </a:solidFill>
                <a:latin typeface="+mj-lt"/>
              </a:rPr>
              <a:t>müdür yardımcısı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nın başkanlığında, </a:t>
            </a:r>
          </a:p>
          <a:p>
            <a:pPr>
              <a:lnSpc>
                <a:spcPts val="3200"/>
              </a:lnSpc>
            </a:pPr>
            <a:r>
              <a:rPr lang="tr-TR" sz="2400" b="1" dirty="0">
                <a:solidFill>
                  <a:schemeClr val="bg1"/>
                </a:solidFill>
                <a:latin typeface="+mj-lt"/>
              </a:rPr>
              <a:t>üç sınıf öğretmeni 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ile varsa </a:t>
            </a:r>
            <a:r>
              <a:rPr lang="tr-TR" sz="2400" b="1" dirty="0">
                <a:solidFill>
                  <a:schemeClr val="bg1"/>
                </a:solidFill>
                <a:latin typeface="+mj-lt"/>
              </a:rPr>
              <a:t>rehberlik öğretmeni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nden oluşur.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190750"/>
            <a:ext cx="4581144" cy="276275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533400" y="567827"/>
            <a:ext cx="8153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chemeClr val="bg1"/>
                </a:solidFill>
                <a:latin typeface="+mj-lt"/>
              </a:rPr>
              <a:t>İYEP Okul Komisyonunun Görevleri: </a:t>
            </a:r>
            <a:endParaRPr lang="tr-TR" sz="2000" dirty="0">
              <a:solidFill>
                <a:schemeClr val="bg1"/>
              </a:solidFill>
              <a:latin typeface="+mj-lt"/>
            </a:endParaRPr>
          </a:p>
          <a:p>
            <a:pPr marL="342900" lvl="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Öğrenci Belirleme Aracı ile tespit edilen öğrencilerin programa katılım durumunu karara bağlamak,</a:t>
            </a:r>
          </a:p>
          <a:p>
            <a:pPr marL="342900" lvl="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Öğrenci gruplarını oluşturmak ve haftalık çalışma çizelgesini hazırlamak,</a:t>
            </a:r>
          </a:p>
          <a:p>
            <a:pPr marL="342900" lvl="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Programda görev alacak öğretmenleri belirlemek,</a:t>
            </a:r>
          </a:p>
          <a:p>
            <a:pPr marL="342900" lvl="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Programın uygulanmasını sağlamak,</a:t>
            </a:r>
          </a:p>
          <a:p>
            <a:pPr marL="342900" lvl="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Program bitimini takip eden 2 hafta içerisinde değerlendirme raporu düzenleyerek il/ilçe millî eğitim müdürlüğüne gönderilmek üzere okul müdürlüğüne sunmak. 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490537" y="66675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+mj-lt"/>
              </a:rPr>
              <a:t>İlkokullarda Yetiştirme Programı İl/İlçe Komisyonu;</a:t>
            </a:r>
          </a:p>
          <a:p>
            <a:endParaRPr lang="tr-TR" sz="2400" dirty="0">
              <a:solidFill>
                <a:schemeClr val="bg1"/>
              </a:solidFill>
              <a:latin typeface="+mj-lt"/>
            </a:endParaRPr>
          </a:p>
          <a:p>
            <a:r>
              <a:rPr lang="tr-TR" sz="2400" dirty="0">
                <a:solidFill>
                  <a:schemeClr val="bg1"/>
                </a:solidFill>
                <a:latin typeface="+mj-lt"/>
              </a:rPr>
              <a:t>İl ve ilçe millî eğitim müdürlüklerinde temel eğitimden sorumlu </a:t>
            </a:r>
            <a:r>
              <a:rPr lang="tr-TR" sz="2400" b="1" dirty="0">
                <a:solidFill>
                  <a:schemeClr val="bg1"/>
                </a:solidFill>
                <a:latin typeface="+mj-lt"/>
              </a:rPr>
              <a:t>il millî eğitim müdür yardımcısı/şube müdürü başkanlığında iki ilkokul müdürü ve bir sınıf öğretmeni ile bir rehberlik öğretmeni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nden oluşur.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aşlık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endParaRPr lang="tr-TR" alt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5229082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tile tx="0" ty="0" sx="100000" sy="100000" flip="none" algn="tl"/>
          </a:blip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3">
                <a:lumMod val="50000"/>
              </a:schemeClr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533400" y="629948"/>
            <a:ext cx="8077200" cy="402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b="1" dirty="0">
                <a:solidFill>
                  <a:schemeClr val="bg1"/>
                </a:solidFill>
                <a:latin typeface="+mj-lt"/>
              </a:rPr>
              <a:t>İlkokullarda Yetiştirme Programı İl/İlçe Komisyonunun Görevleri:</a:t>
            </a:r>
          </a:p>
          <a:p>
            <a:pPr>
              <a:lnSpc>
                <a:spcPts val="3100"/>
              </a:lnSpc>
            </a:pPr>
            <a:endParaRPr lang="tr-TR" sz="2000" b="1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İl ve ilçedeki ilkokullarda yetiştirme programına alınacak öğrencilerle ilgili iş ve işlemlerin yürütülmesini sağlamak, </a:t>
            </a: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İYEP kapsamında okullarda yapılan planlama ile ilgili iş ve işlemleri takip etmek,</a:t>
            </a: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İlkokullarda Yetiştirme Programı ile ilgili itirazları karara bağlamak,</a:t>
            </a: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Okullardan gelen raporları inceler ve Bakanlığa sunulmak üzere, her il ve ilçe kendi raporunu oluşturarak bir üst makama haziran ayının son haftasına kadar göndermek. 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0550"/>
            <a:ext cx="8082280" cy="41130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17"/>
            <a:ext cx="9144000" cy="5229082"/>
          </a:xfrm>
          <a:prstGeom prst="rect">
            <a:avLst/>
          </a:prstGeom>
        </p:spPr>
      </p:pic>
      <p:grpSp>
        <p:nvGrpSpPr>
          <p:cNvPr id="6" name="Grup 5"/>
          <p:cNvGrpSpPr/>
          <p:nvPr/>
        </p:nvGrpSpPr>
        <p:grpSpPr>
          <a:xfrm>
            <a:off x="1011237" y="344979"/>
            <a:ext cx="7112000" cy="4411091"/>
            <a:chOff x="1016000" y="366204"/>
            <a:chExt cx="7112000" cy="44110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00" y="366204"/>
              <a:ext cx="7112000" cy="4411091"/>
            </a:xfrm>
            <a:prstGeom prst="rect">
              <a:avLst/>
            </a:prstGeom>
          </p:spPr>
        </p:pic>
        <p:sp>
          <p:nvSpPr>
            <p:cNvPr id="5" name="Metin kutusu 4"/>
            <p:cNvSpPr txBox="1"/>
            <p:nvPr/>
          </p:nvSpPr>
          <p:spPr>
            <a:xfrm>
              <a:off x="6475462" y="404123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>
                  <a:solidFill>
                    <a:schemeClr val="bg1">
                      <a:lumMod val="85000"/>
                    </a:schemeClr>
                  </a:solidFill>
                </a:rPr>
                <a:t>︣</a:t>
              </a: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578658" y="402218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>
                  <a:solidFill>
                    <a:schemeClr val="bg1">
                      <a:lumMod val="85000"/>
                    </a:schemeClr>
                  </a:solidFill>
                </a:rPr>
                <a:t>︣</a:t>
              </a:r>
            </a:p>
          </p:txBody>
        </p:sp>
      </p:grpSp>
      <p:sp>
        <p:nvSpPr>
          <p:cNvPr id="10" name="Metin kutusu 9"/>
          <p:cNvSpPr txBox="1"/>
          <p:nvPr/>
        </p:nvSpPr>
        <p:spPr>
          <a:xfrm>
            <a:off x="3352798" y="315519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︣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34" y="514350"/>
            <a:ext cx="5801244" cy="305574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904356" y="379095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Bir İYEP grubunun 1-6 öğrenciden oluşturulması esastır, 6 öğrencilik bir grup tamamlanmadan ikinci grup açılamaz. Ancak bu sayı en fazla 10 öğrenciye kadar çıkarılabilir. 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533400" y="845795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4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+mj-lt"/>
              </a:rPr>
              <a:t>Öğrencilerin Belirlenmesi</a:t>
            </a:r>
          </a:p>
          <a:p>
            <a:pPr algn="ctr"/>
            <a:endParaRPr lang="tr-TR" sz="2400" dirty="0">
              <a:solidFill>
                <a:schemeClr val="bg1"/>
              </a:solidFill>
              <a:latin typeface="+mj-lt"/>
            </a:endParaRPr>
          </a:p>
          <a:p>
            <a:r>
              <a:rPr lang="tr-TR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İYEP Öğrenci Belirleme Aracı (ÖBA) 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öğrencinin kendi sınıf öğretmeni tarafından, </a:t>
            </a: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Öğrenci Değerlendirme Aracı (ÖDA)</a:t>
            </a:r>
            <a:r>
              <a:rPr lang="tr-TR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ise programda görev alan öğretmen tarafından  öğrencilere uygulanır  ve sonuçlar e-Okul Yönetim Bilgi Sistemi İYEP İşlemleri Modülüne işlenir.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504950"/>
            <a:ext cx="19812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066800" y="614963"/>
            <a:ext cx="7245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İYEP’İN UYGULANMASINA DAİR ÖNEMLİ AÇIKLAMALAR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517902" y="905394"/>
            <a:ext cx="54256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>
                <a:solidFill>
                  <a:schemeClr val="bg1"/>
                </a:solidFill>
                <a:latin typeface="+mj-lt"/>
              </a:rPr>
              <a:t>Program, hafta sonlarında, hafta içi ders saatleri dışında, bunların uygun olmaması durumunda okulun şartları ve personel durumu da dikkate alınarak okul yönetimince planlanacak zamanlarda uygulanır.</a:t>
            </a:r>
          </a:p>
          <a:p>
            <a:endParaRPr lang="tr-TR" sz="2200" dirty="0">
              <a:solidFill>
                <a:schemeClr val="bg1"/>
              </a:solidFill>
              <a:latin typeface="+mj-lt"/>
            </a:endParaRPr>
          </a:p>
          <a:p>
            <a:r>
              <a:rPr lang="tr-TR" sz="2200" dirty="0">
                <a:solidFill>
                  <a:schemeClr val="bg1"/>
                </a:solidFill>
                <a:latin typeface="+mj-lt"/>
              </a:rPr>
              <a:t>Program süresi, hafta içi günde 2 ders saatini, </a:t>
            </a:r>
          </a:p>
          <a:p>
            <a:r>
              <a:rPr lang="tr-TR" sz="2200" dirty="0">
                <a:solidFill>
                  <a:schemeClr val="bg1"/>
                </a:solidFill>
                <a:latin typeface="+mj-lt"/>
              </a:rPr>
              <a:t>hafta sonu günde 6 ders saatini </a:t>
            </a:r>
          </a:p>
          <a:p>
            <a:r>
              <a:rPr lang="tr-TR" sz="2200" dirty="0">
                <a:solidFill>
                  <a:schemeClr val="bg1"/>
                </a:solidFill>
                <a:latin typeface="+mj-lt"/>
              </a:rPr>
              <a:t>haftada toplam 10 ders saatini geçemez.</a:t>
            </a:r>
          </a:p>
          <a:p>
            <a:endParaRPr lang="tr-TR" sz="2200" dirty="0"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2979">
            <a:off x="6329745" y="1577378"/>
            <a:ext cx="2083699" cy="297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90600" y="443729"/>
            <a:ext cx="7245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İYEP’İN UYGULANMASINA DAİR </a:t>
            </a:r>
            <a:r>
              <a:rPr lang="tr-TR" sz="2400" b="1">
                <a:solidFill>
                  <a:schemeClr val="bg1"/>
                </a:solidFill>
              </a:rPr>
              <a:t>ÖNEMLİ AÇIKLAMALAR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-10306"/>
            <a:ext cx="9144000" cy="5229082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804333" y="1733550"/>
            <a:ext cx="7162800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r-TR" sz="2200" dirty="0" err="1">
                <a:solidFill>
                  <a:schemeClr val="bg1"/>
                </a:solidFill>
                <a:latin typeface="+mj-lt"/>
              </a:rPr>
              <a:t>İYEP’in</a:t>
            </a:r>
            <a:r>
              <a:rPr lang="tr-TR" sz="2200" dirty="0">
                <a:solidFill>
                  <a:schemeClr val="bg1"/>
                </a:solidFill>
                <a:latin typeface="+mj-lt"/>
              </a:rPr>
              <a:t> uygulanmasında;  </a:t>
            </a:r>
          </a:p>
          <a:p>
            <a:pPr marL="341313" indent="-341313">
              <a:lnSpc>
                <a:spcPts val="3200"/>
              </a:lnSpc>
              <a:buFont typeface="Arial" pitchFamily="34" charset="0"/>
              <a:buChar char="•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Öğrencinin kendi sınıf öğretmeni, </a:t>
            </a:r>
          </a:p>
          <a:p>
            <a:pPr marL="341313" indent="-341313">
              <a:lnSpc>
                <a:spcPts val="3200"/>
              </a:lnSpc>
              <a:buFont typeface="Arial" pitchFamily="34" charset="0"/>
              <a:buChar char="•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Okulun diğer sınıf öğretmenleri,</a:t>
            </a:r>
          </a:p>
          <a:p>
            <a:pPr marL="341313" indent="-341313">
              <a:lnSpc>
                <a:spcPts val="3200"/>
              </a:lnSpc>
              <a:buFont typeface="Arial" pitchFamily="34" charset="0"/>
              <a:buChar char="•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İlçe norm fazlası sınıf öğretmenleri,</a:t>
            </a:r>
          </a:p>
          <a:p>
            <a:pPr marL="341313" indent="-341313">
              <a:lnSpc>
                <a:spcPts val="3200"/>
              </a:lnSpc>
              <a:buFont typeface="Arial" pitchFamily="34" charset="0"/>
              <a:buChar char="•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İlçede, programda görev almak isteyen sınıf öğretmenleri, </a:t>
            </a:r>
          </a:p>
          <a:p>
            <a:pPr marL="341313" indent="-341313">
              <a:lnSpc>
                <a:spcPts val="3200"/>
              </a:lnSpc>
              <a:buFont typeface="Arial" pitchFamily="34" charset="0"/>
              <a:buChar char="•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Bunların olmaması durumunda ders ücreti karşılığında görevlendirilen sınıf öğretmenleri görevlendirilir. 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457200" y="445166"/>
            <a:ext cx="88392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ÖĞRETMEN GÖREVLENDİRİLMESİ</a:t>
            </a:r>
          </a:p>
          <a:p>
            <a:endParaRPr lang="tr-TR" sz="2000" b="1" dirty="0"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29082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719666" y="966105"/>
            <a:ext cx="598593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tr-TR" sz="2700" b="1" dirty="0">
                <a:solidFill>
                  <a:schemeClr val="bg1"/>
                </a:solidFill>
                <a:latin typeface="+mj-lt"/>
              </a:rPr>
              <a:t>İLKOKULLARDA YETİŞTİRME PROGRAMI (İYEP);</a:t>
            </a:r>
            <a:endParaRPr lang="tr-TR" sz="24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tr-TR" sz="2400" dirty="0">
                <a:solidFill>
                  <a:schemeClr val="bg1"/>
                </a:solidFill>
                <a:latin typeface="+mj-lt"/>
              </a:rPr>
              <a:t>İlkokulların 3 ve 4 üncü sınıflarına devam eden, </a:t>
            </a:r>
          </a:p>
          <a:p>
            <a:pPr marL="0" indent="0">
              <a:buNone/>
            </a:pPr>
            <a:r>
              <a:rPr lang="tr-TR" sz="2400" b="1" i="1" dirty="0">
                <a:solidFill>
                  <a:schemeClr val="bg1"/>
                </a:solidFill>
                <a:latin typeface="+mj-lt"/>
              </a:rPr>
              <a:t>Türkçe</a:t>
            </a:r>
            <a:r>
              <a:rPr lang="tr-TR" sz="24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400" b="1" i="1" dirty="0">
                <a:solidFill>
                  <a:schemeClr val="bg1"/>
                </a:solidFill>
                <a:latin typeface="+mj-lt"/>
              </a:rPr>
              <a:t>ve matematik 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derslerinden İlkokullarda Yetiştirme Programı kapsamında belirlenen kazanımları edinemeyen öğrenciler için geliştirilen bir programdır.</a:t>
            </a:r>
            <a:r>
              <a:rPr lang="tr-TR" sz="2400" i="1" dirty="0">
                <a:solidFill>
                  <a:schemeClr val="bg1"/>
                </a:solidFill>
                <a:latin typeface="+mj-lt"/>
                <a:ea typeface="Helvetica Neue" charset="0"/>
                <a:cs typeface="Helvetica Neue" charset="0"/>
              </a:rPr>
              <a:t> </a:t>
            </a:r>
            <a:endParaRPr lang="en-US" sz="2400" dirty="0">
              <a:solidFill>
                <a:schemeClr val="bg1"/>
              </a:solidFill>
              <a:latin typeface="+mj-lt"/>
              <a:ea typeface="Helvetica Neue" charset="0"/>
              <a:cs typeface="Helvetica Neue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5911">
            <a:off x="7115821" y="909687"/>
            <a:ext cx="1513931" cy="151393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28950"/>
            <a:ext cx="1681593" cy="168159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9947" y="724640"/>
            <a:ext cx="1293052" cy="183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Metin kutusu"/>
          <p:cNvSpPr txBox="1"/>
          <p:nvPr/>
        </p:nvSpPr>
        <p:spPr>
          <a:xfrm>
            <a:off x="2590800" y="258233"/>
            <a:ext cx="442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  <a:latin typeface="+mj-lt"/>
              </a:rPr>
              <a:t>İYEP MATERYALLERİ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9947" y="2770229"/>
            <a:ext cx="1242266" cy="176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4800" y="2743233"/>
            <a:ext cx="1279839" cy="17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83073" y="2749390"/>
            <a:ext cx="1239570" cy="180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41572"/>
            <a:ext cx="1327150" cy="183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85" y="2733354"/>
            <a:ext cx="1316536" cy="182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40932" y="705360"/>
            <a:ext cx="1344141" cy="183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49206" y="735367"/>
            <a:ext cx="1308362" cy="183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87683" y="4532583"/>
            <a:ext cx="8551518" cy="38472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900" b="1" dirty="0">
                <a:solidFill>
                  <a:schemeClr val="bg1"/>
                </a:solidFill>
              </a:rPr>
              <a:t>«tegm.meb.gov.tr» adresindeki İYEP sayfasından tüm materyallere ulaşabilirsiniz. </a:t>
            </a:r>
            <a:endParaRPr lang="tr-TR" sz="19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2050" name="Başlık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endParaRPr lang="tr-TR" alt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757237" y="451197"/>
            <a:ext cx="76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>
                <a:solidFill>
                  <a:schemeClr val="bg1"/>
                </a:solidFill>
                <a:latin typeface="+mj-lt"/>
              </a:rPr>
              <a:t>PROGRAMDAKİ KAZANIM SAYILARI VE UYGULAMA SÜRELERİ 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380315"/>
              </p:ext>
            </p:extLst>
          </p:nvPr>
        </p:nvGraphicFramePr>
        <p:xfrm>
          <a:off x="457200" y="971550"/>
          <a:ext cx="8153401" cy="3768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1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1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ALAN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Öğrenme/ Alt Öğrenme Alanı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1.  Modül Kazanım Sayısı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2. Modül Kazanım Sayısı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3. Modül Kazanım Sayısı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Toplam Kazanım / Ders Saati Sayısı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425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Türkçe 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Dinleme/İzleme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4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4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Konuşma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4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Okuma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6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4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Yazma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5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Uygulama Süresi </a:t>
                      </a:r>
                      <a:endParaRPr lang="tr-T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70C0"/>
                          </a:solidFill>
                          <a:effectLst/>
                        </a:rPr>
                        <a:t>Ders Saati</a:t>
                      </a:r>
                      <a:endParaRPr lang="tr-TR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39930" marR="3993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42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Matematik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Doğal Sayılar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8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87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Toplama ve Çıkarma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6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4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12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4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Çarpma ve Bölme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9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Uygulama Süresi </a:t>
                      </a:r>
                      <a:endParaRPr lang="tr-T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70C0"/>
                          </a:solidFill>
                          <a:effectLst/>
                        </a:rPr>
                        <a:t>Ders Saati</a:t>
                      </a:r>
                      <a:endParaRPr lang="tr-TR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39930" marR="3993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TOPLAM KAZANIM SAYISI </a:t>
                      </a:r>
                      <a:endParaRPr lang="tr-T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39930" marR="399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39930" marR="3993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457200" y="438150"/>
            <a:ext cx="6553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+mj-lt"/>
              </a:rPr>
              <a:t>Türkçe Program Kazanımları</a:t>
            </a:r>
          </a:p>
          <a:p>
            <a:r>
              <a:rPr lang="tr-TR" sz="2000" b="1" dirty="0">
                <a:solidFill>
                  <a:schemeClr val="bg1"/>
                </a:solidFill>
                <a:latin typeface="+mj-lt"/>
              </a:rPr>
              <a:t>Modül 1 / Ders Saati: 5</a:t>
            </a:r>
          </a:p>
        </p:txBody>
      </p:sp>
      <p:graphicFrame>
        <p:nvGraphicFramePr>
          <p:cNvPr id="8" name="4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56953"/>
              </p:ext>
            </p:extLst>
          </p:nvPr>
        </p:nvGraphicFramePr>
        <p:xfrm>
          <a:off x="533400" y="1276350"/>
          <a:ext cx="8077200" cy="34290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98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j-lt"/>
                        </a:rPr>
                        <a:t>KAZANIM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829"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+mj-lt"/>
                        </a:rPr>
                        <a:t>T.M</a:t>
                      </a:r>
                      <a:r>
                        <a:rPr lang="tr-TR" sz="1600" baseline="0" dirty="0">
                          <a:latin typeface="+mj-lt"/>
                        </a:rPr>
                        <a:t> 1.1. Dinlediği/izlediği bir metni anlatır. (Olayları oluş sırasına göre açıklar.) Dinleme 2.1.3</a:t>
                      </a:r>
                      <a:endParaRPr lang="tr-TR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608">
                <a:tc>
                  <a:txBody>
                    <a:bodyPr/>
                    <a:lstStyle/>
                    <a:p>
                      <a:pPr marL="304800" indent="-304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>
                          <a:latin typeface="+mj-lt"/>
                        </a:rPr>
                        <a:t>T.M1.2. Dinlediklerine/izlediklerine yönelik sorulara cevap verir (Olay, şahıs ve varlık kadrosuna ilişkin sorulan soruları cevaplar). (Dinleme 1.1.8)</a:t>
                      </a:r>
                      <a:endParaRPr lang="tr-TR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746">
                <a:tc>
                  <a:txBody>
                    <a:bodyPr/>
                    <a:lstStyle/>
                    <a:p>
                      <a:pPr marL="304800" marR="0" indent="-3048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+mj-lt"/>
                        </a:rPr>
                        <a:t>T.M1.3. Sözlü yönergeleri uygular (Üç aşamalı sözlü olarak verilen basit yönergeyi yerine getirir).(Dinleme 1.1.9)</a:t>
                      </a:r>
                      <a:endParaRPr lang="tr-TR" sz="16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829">
                <a:tc>
                  <a:txBody>
                    <a:bodyPr/>
                    <a:lstStyle/>
                    <a:p>
                      <a:r>
                        <a:rPr kumimoji="0" lang="tr-TR" sz="1600" kern="1200" dirty="0">
                          <a:latin typeface="+mj-lt"/>
                        </a:rPr>
                        <a:t>T.M1.4. Çerçevesi belirlenmiş bir konu hakkında konuşur. (Konuşma 1.2.3)</a:t>
                      </a:r>
                      <a:endParaRPr lang="tr-TR" sz="1600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2050" name="Başlık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endParaRPr lang="tr-TR" alt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457200" y="403613"/>
            <a:ext cx="6553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+mj-lt"/>
              </a:rPr>
              <a:t>Türkçe Program Kazanımları</a:t>
            </a:r>
          </a:p>
          <a:p>
            <a:r>
              <a:rPr lang="tr-TR" sz="2000" b="1" dirty="0">
                <a:solidFill>
                  <a:schemeClr val="bg1"/>
                </a:solidFill>
                <a:latin typeface="+mj-lt"/>
              </a:rPr>
              <a:t>Modül 2/ Ders Saati: 70</a:t>
            </a:r>
          </a:p>
          <a:p>
            <a:endParaRPr lang="tr-TR" sz="2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9" name="4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28417"/>
              </p:ext>
            </p:extLst>
          </p:nvPr>
        </p:nvGraphicFramePr>
        <p:xfrm>
          <a:off x="533400" y="1200150"/>
          <a:ext cx="8077200" cy="3486493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122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Comic Sans MS" pitchFamily="66" charset="0"/>
                        </a:rPr>
                        <a:t>KAZANIM</a:t>
                      </a:r>
                      <a:endParaRPr lang="tr-TR" sz="16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629">
                <a:tc>
                  <a:txBody>
                    <a:bodyPr/>
                    <a:lstStyle/>
                    <a:p>
                      <a:r>
                        <a:rPr kumimoji="0" lang="tr-TR" sz="1600" kern="1200" dirty="0">
                          <a:latin typeface="Comic Sans MS" pitchFamily="66" charset="0"/>
                        </a:rPr>
                        <a:t>T.M2.1. Seslere karşılık gelen harfleri ayırt eder. Dinleme (1.1.3)</a:t>
                      </a:r>
                      <a:endParaRPr lang="tr-TR" sz="1600" dirty="0">
                        <a:solidFill>
                          <a:srgbClr val="FF0000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090">
                <a:tc>
                  <a:txBody>
                    <a:bodyPr/>
                    <a:lstStyle/>
                    <a:p>
                      <a:pPr marL="304800" indent="-3048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tr-TR" sz="1600" kern="1200" dirty="0">
                          <a:latin typeface="Comic Sans MS" pitchFamily="66" charset="0"/>
                        </a:rPr>
                        <a:t>T.M2.2. Harfleri tanır ve seslendirir. Okuma (1.3.2)</a:t>
                      </a:r>
                      <a:endParaRPr lang="tr-TR" sz="1600" dirty="0">
                        <a:solidFill>
                          <a:srgbClr val="FF0000"/>
                        </a:solidFill>
                        <a:latin typeface="Comic Sans MS" pitchFamily="66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90">
                <a:tc>
                  <a:txBody>
                    <a:bodyPr/>
                    <a:lstStyle/>
                    <a:p>
                      <a:pPr marL="304800" marR="0" indent="-3048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>
                          <a:latin typeface="Comic Sans MS" pitchFamily="66" charset="0"/>
                        </a:rPr>
                        <a:t>T.M2.3. Harfleri tekniğine uygun yazar. Yazma (1.4.2)</a:t>
                      </a:r>
                      <a:endParaRPr kumimoji="0" lang="tr-TR" sz="1600" kern="1200" dirty="0">
                        <a:solidFill>
                          <a:srgbClr val="FF0000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>
                          <a:latin typeface="Comic Sans MS" pitchFamily="66" charset="0"/>
                        </a:rPr>
                        <a:t>T.M2.4. Hece ve kelimeleri okur. Okuma (1.3.3)</a:t>
                      </a:r>
                      <a:endParaRPr kumimoji="0" lang="tr-TR" sz="1600" kern="1200" dirty="0">
                        <a:solidFill>
                          <a:srgbClr val="FF0000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>
                          <a:latin typeface="Comic Sans MS" pitchFamily="66" charset="0"/>
                        </a:rPr>
                        <a:t>T.M2.5. Hece ve kelimeleri yazar. Yazma (1.4.3)</a:t>
                      </a:r>
                      <a:endParaRPr kumimoji="0" lang="tr-TR" sz="1600" kern="1200" dirty="0">
                        <a:solidFill>
                          <a:srgbClr val="FF0000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>
                          <a:latin typeface="Comic Sans MS" pitchFamily="66" charset="0"/>
                        </a:rPr>
                        <a:t>T.M2.6. Rakamları tekniğine uygun yazar. Yazma (1.4.4)</a:t>
                      </a:r>
                      <a:endParaRPr kumimoji="0" lang="tr-TR" sz="1600" kern="1200" dirty="0">
                        <a:solidFill>
                          <a:srgbClr val="FF0000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>
                          <a:latin typeface="Comic Sans MS" pitchFamily="66" charset="0"/>
                        </a:rPr>
                        <a:t>T.M2.7. Basit ve kısa cümleleri okur. Okuma (1.3.4)</a:t>
                      </a:r>
                      <a:endParaRPr kumimoji="0" lang="tr-TR" sz="1600" kern="1200" dirty="0">
                        <a:solidFill>
                          <a:srgbClr val="FF0000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634">
                <a:tc>
                  <a:txBody>
                    <a:bodyPr/>
                    <a:lstStyle/>
                    <a:p>
                      <a:r>
                        <a:rPr kumimoji="0" lang="tr-TR" sz="1600" kern="1200" dirty="0">
                          <a:latin typeface="Comic Sans MS" pitchFamily="66" charset="0"/>
                        </a:rPr>
                        <a:t>T.M2.8. Kısa metinleri okur. Okuma (1.3.5)</a:t>
                      </a:r>
                      <a:endParaRPr lang="tr-TR" sz="1600" dirty="0">
                        <a:solidFill>
                          <a:srgbClr val="FF0000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2050" name="Başlık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endParaRPr lang="tr-TR" alt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/>
          </a:p>
        </p:txBody>
      </p:sp>
      <p:graphicFrame>
        <p:nvGraphicFramePr>
          <p:cNvPr id="6" name="4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789238"/>
              </p:ext>
            </p:extLst>
          </p:nvPr>
        </p:nvGraphicFramePr>
        <p:xfrm>
          <a:off x="649636" y="1276350"/>
          <a:ext cx="7884763" cy="336585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7884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9441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Comic Sans MS" pitchFamily="66" charset="0"/>
                        </a:rPr>
                        <a:t>KAZANIM</a:t>
                      </a:r>
                      <a:endParaRPr lang="tr-TR" sz="1600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041">
                <a:tc>
                  <a:txBody>
                    <a:bodyPr/>
                    <a:lstStyle/>
                    <a:p>
                      <a:r>
                        <a:rPr kumimoji="0" lang="tr-TR" sz="1600" kern="1200" dirty="0">
                          <a:latin typeface="Comic Sans MS" pitchFamily="66" charset="0"/>
                        </a:rPr>
                        <a:t>T.M3.1. Okuduğu metinle ilgili soruları cevaplar (metin içi soruları cevaplar). Okuma (1.3.15)</a:t>
                      </a:r>
                      <a:endParaRPr kumimoji="0" lang="tr-TR" sz="1600" kern="1200" dirty="0">
                        <a:solidFill>
                          <a:srgbClr val="FF0000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901">
                <a:tc>
                  <a:txBody>
                    <a:bodyPr/>
                    <a:lstStyle/>
                    <a:p>
                      <a:pPr marL="304800" marR="0" indent="-3048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>
                          <a:latin typeface="Comic Sans MS" pitchFamily="66" charset="0"/>
                        </a:rPr>
                        <a:t>T.M3.2. Görselden/görsellerden hareketle bilmediği kelimeleri ve anlamlarını tahmin eder. Okuma (2.3.7)</a:t>
                      </a:r>
                      <a:endParaRPr kumimoji="0" lang="tr-TR" sz="1600" kern="1200" dirty="0">
                        <a:solidFill>
                          <a:srgbClr val="FF0000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901">
                <a:tc>
                  <a:txBody>
                    <a:bodyPr/>
                    <a:lstStyle/>
                    <a:p>
                      <a:pPr marL="304800" marR="0" indent="-3048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>
                          <a:latin typeface="Comic Sans MS" pitchFamily="66" charset="0"/>
                        </a:rPr>
                        <a:t>T.M3.3. Anlamlı ve kurallı cümlelerle yazma çalışmaları yapar. Yazma (1.4.5)</a:t>
                      </a:r>
                      <a:endParaRPr kumimoji="0" lang="tr-TR" sz="1600" kern="1200" dirty="0">
                        <a:solidFill>
                          <a:srgbClr val="FF0000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573">
                <a:tc>
                  <a:txBody>
                    <a:bodyPr/>
                    <a:lstStyle/>
                    <a:p>
                      <a:r>
                        <a:rPr kumimoji="0" lang="tr-TR" sz="1600" kern="1200" dirty="0">
                          <a:latin typeface="Comic Sans MS" pitchFamily="66" charset="0"/>
                        </a:rPr>
                        <a:t>T.M3.4. Kısa metinler yazar (Duygu ve düşüncelerini yazılı olarak ifade eder). Yazma (3.4.2)</a:t>
                      </a:r>
                      <a:endParaRPr lang="tr-TR" sz="1600" dirty="0">
                        <a:solidFill>
                          <a:srgbClr val="FF0000"/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533400" y="426861"/>
            <a:ext cx="6553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+mj-lt"/>
              </a:rPr>
              <a:t>Türkçe Program Kazanımları</a:t>
            </a:r>
          </a:p>
          <a:p>
            <a:r>
              <a:rPr lang="tr-TR" sz="2000" b="1" dirty="0">
                <a:solidFill>
                  <a:schemeClr val="bg1"/>
                </a:solidFill>
                <a:latin typeface="+mj-lt"/>
              </a:rPr>
              <a:t>Modül 3 / Ders Saati: 15</a:t>
            </a:r>
          </a:p>
          <a:p>
            <a:endParaRPr lang="tr-TR" sz="2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2050" name="Başlık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endParaRPr lang="tr-TR" alt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457200" y="419112"/>
            <a:ext cx="6553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+mj-lt"/>
              </a:rPr>
              <a:t>Matematik Program Kazanımları</a:t>
            </a:r>
          </a:p>
          <a:p>
            <a:r>
              <a:rPr lang="tr-TR" b="1" dirty="0">
                <a:solidFill>
                  <a:schemeClr val="bg1"/>
                </a:solidFill>
                <a:latin typeface="+mj-lt"/>
              </a:rPr>
              <a:t>Modül 1/ Ders Saati: 24</a:t>
            </a:r>
          </a:p>
          <a:p>
            <a:endParaRPr lang="tr-TR" sz="2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20911"/>
              </p:ext>
            </p:extLst>
          </p:nvPr>
        </p:nvGraphicFramePr>
        <p:xfrm>
          <a:off x="571600" y="1184910"/>
          <a:ext cx="7962800" cy="344424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79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4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KAZANIM</a:t>
                      </a:r>
                      <a:endParaRPr lang="tr-TR" sz="16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M.M1.1. Nesne sayısı 20’ye kadar (20 dâhil) olan bir topluluktaki nesnelerin sayısını belirler ve bu sayıyı rakamla yazar. </a:t>
                      </a:r>
                      <a:endParaRPr lang="tr-TR" sz="16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M.M1.2 100’e kadar (100 dâhil) ileriye doğru birer, beşer ve onar ritmik sayar. </a:t>
                      </a:r>
                      <a:endParaRPr lang="tr-TR" sz="16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M.M1.3. 20’ye kadar (20 dâhil) ikişer ileriye, birer ve ikişer geriye sayar. </a:t>
                      </a:r>
                      <a:endParaRPr lang="tr-TR" sz="16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M.M1.4. Miktarı 10 ile 20 (10 ve 20 dâhil) arasında olan bir grup nesneyi, onluk ve birliklerine ayırarak gösterir, bu nesnelere karşılık gelen sayıyı rakamlarla yazar ve okur.</a:t>
                      </a:r>
                      <a:endParaRPr lang="tr-TR" sz="16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M.M1.5. Toplama işleminin anlamını kavrar. </a:t>
                      </a:r>
                      <a:endParaRPr lang="tr-TR" sz="16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M.M1.6.Toplamları 20’ye kadar (20 dâhil) olan doğal sayılarla toplama işlemini yapar. </a:t>
                      </a:r>
                      <a:endParaRPr lang="tr-TR" sz="16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M.M1.7. Doğal sayılarla toplama işlemini gerektiren problemleri çözer. </a:t>
                      </a:r>
                      <a:endParaRPr lang="tr-TR" sz="16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M.M1.8. Çıkarma işleminin anlamını kavrar. </a:t>
                      </a:r>
                      <a:endParaRPr lang="tr-TR" sz="16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M.M1.9. 20’ye kadar (20 dâhil) olan doğal sayılarla çıkarma işlemi yapar. </a:t>
                      </a:r>
                      <a:endParaRPr lang="tr-TR" sz="16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M.M1.10. Doğal sayılarla çıkarma işlemini gerektiren problemleri çözer.</a:t>
                      </a:r>
                      <a:endParaRPr lang="tr-TR" sz="16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29082"/>
          </a:xfrm>
          <a:prstGeom prst="rect">
            <a:avLst/>
          </a:prstGeom>
        </p:spPr>
      </p:pic>
      <p:sp>
        <p:nvSpPr>
          <p:cNvPr id="2050" name="Başlık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endParaRPr lang="tr-TR" alt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381000" y="300954"/>
            <a:ext cx="6553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+mj-lt"/>
              </a:rPr>
              <a:t>Matematik Program Kazanımları</a:t>
            </a:r>
          </a:p>
          <a:p>
            <a:r>
              <a:rPr lang="tr-TR" sz="2000" b="1" dirty="0">
                <a:solidFill>
                  <a:schemeClr val="bg1"/>
                </a:solidFill>
                <a:latin typeface="+mj-lt"/>
              </a:rPr>
              <a:t>Modül 2/ Ders Saati: 32</a:t>
            </a:r>
          </a:p>
          <a:p>
            <a:endParaRPr lang="tr-TR" sz="2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9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460928"/>
              </p:ext>
            </p:extLst>
          </p:nvPr>
        </p:nvGraphicFramePr>
        <p:xfrm>
          <a:off x="490537" y="981974"/>
          <a:ext cx="8153400" cy="378498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15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KAZANIM</a:t>
                      </a:r>
                      <a:endParaRPr lang="tr-TR" sz="2000" b="1" i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M.M2.1. Nesne sayısı 100’e kadar (100 dâhil) olan bir topluluktaki nesnelerin sayısını belirler ve bu sayıyı rakamla yazar. </a:t>
                      </a:r>
                      <a:endParaRPr lang="tr-TR" sz="15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M.M2.2. 100’den küçük doğal sayıların basamaklarını modeller üzerinde adlandırır, basamaklardaki rakamların basamak değerlerini belirtir. </a:t>
                      </a:r>
                      <a:endParaRPr lang="tr-TR" sz="15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M.M2.3. 100 içinde ikişer, beşer ve onar; 30 içinde üçer; 40 içinde dörder ileriye ve geriye doğru sayar. </a:t>
                      </a:r>
                      <a:endParaRPr lang="tr-TR" sz="15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M.M2.4. Toplamları 100’e kadar (100 dâhil) olan doğal sayılarla eldesiz ve eldeli toplama işlemini yapar. </a:t>
                      </a:r>
                      <a:endParaRPr lang="tr-TR" sz="15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M.M2.5. Doğal sayılarla toplama işlemini gerektiren problemleri çözer. </a:t>
                      </a:r>
                      <a:endParaRPr lang="tr-TR" sz="15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M.M2.6. 100’e kadar olan doğal sayılarla onluk bozmayı gerektiren ve gerektirmeyen çıkarma işlemini yapar. </a:t>
                      </a:r>
                      <a:endParaRPr lang="tr-TR" sz="15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M.M2.7. Doğal sayılarla toplama ve çıkarma işlemini gerektiren problemleri çözer. </a:t>
                      </a:r>
                      <a:endParaRPr lang="tr-TR" sz="15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M.M2.8. Çarpma işleminin tekrarlı toplama anlamına geldiğini açıklar. </a:t>
                      </a:r>
                      <a:endParaRPr lang="tr-TR" sz="15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M.M2.9. Doğal sayılarla çarpma işlemi yapar. </a:t>
                      </a:r>
                      <a:endParaRPr lang="tr-TR" sz="15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M.M2.10 Doğal sayılarla çarpma işlemi gerektiren problemler çözer.</a:t>
                      </a:r>
                      <a:endParaRPr lang="tr-TR" sz="15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 M.M2.11. Bölme işleminde gruplama ve paylaştırma anlamlarını kullanır. </a:t>
                      </a:r>
                      <a:endParaRPr lang="tr-TR" sz="15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500" b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M.M2.12. Bölme işlemini yapar, bölme işleminin işaretini (÷) kullanır.</a:t>
                      </a:r>
                      <a:endParaRPr lang="tr-TR" sz="1500" b="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29082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762000" y="438150"/>
            <a:ext cx="6553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Matematik Program Kazanımları</a:t>
            </a:r>
          </a:p>
          <a:p>
            <a:r>
              <a:rPr lang="tr-TR" sz="2000" dirty="0">
                <a:solidFill>
                  <a:schemeClr val="bg1"/>
                </a:solidFill>
                <a:latin typeface="Comic Sans MS" pitchFamily="66" charset="0"/>
              </a:rPr>
              <a:t>Modül 3 / Ders Saati: 14</a:t>
            </a:r>
          </a:p>
          <a:p>
            <a:endParaRPr lang="tr-T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aphicFrame>
        <p:nvGraphicFramePr>
          <p:cNvPr id="8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22383"/>
              </p:ext>
            </p:extLst>
          </p:nvPr>
        </p:nvGraphicFramePr>
        <p:xfrm>
          <a:off x="990600" y="1200150"/>
          <a:ext cx="7467600" cy="347388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746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Comic Sans MS" pitchFamily="66" charset="0"/>
                        </a:rPr>
                        <a:t> </a:t>
                      </a:r>
                      <a:r>
                        <a:rPr lang="tr-TR" sz="2000" i="1" dirty="0">
                          <a:effectLst/>
                          <a:latin typeface="Comic Sans MS" pitchFamily="66" charset="0"/>
                        </a:rPr>
                        <a:t>KAZANIM</a:t>
                      </a:r>
                      <a:endParaRPr lang="tr-TR" sz="1100" i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Comic Sans MS" pitchFamily="66" charset="0"/>
                          <a:cs typeface="Arial" panose="020B0604020202020204" pitchFamily="34" charset="0"/>
                        </a:rPr>
                        <a:t>M.M3.1. Üç basamaklı doğal sayıları okur ve yazar. </a:t>
                      </a:r>
                      <a:endParaRPr lang="tr-TR" sz="1600" b="0" dirty="0">
                        <a:effectLst/>
                        <a:latin typeface="Comic Sans MS" pitchFamily="66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Comic Sans MS" pitchFamily="66" charset="0"/>
                          <a:cs typeface="Arial" panose="020B0604020202020204" pitchFamily="34" charset="0"/>
                        </a:rPr>
                        <a:t>M.M3.2. Onluk bozma gerektiren ve gerektirmeyen çıkarma işlemi yapar. </a:t>
                      </a:r>
                      <a:endParaRPr lang="tr-TR" sz="1600" b="0" dirty="0">
                        <a:effectLst/>
                        <a:latin typeface="Comic Sans MS" pitchFamily="66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Comic Sans MS" pitchFamily="66" charset="0"/>
                          <a:cs typeface="Arial" panose="020B0604020202020204" pitchFamily="34" charset="0"/>
                        </a:rPr>
                        <a:t>M.M3.3. Doğal sayılarla toplama ve çıkarma işlemlerini gerektiren problemleri çözer. </a:t>
                      </a:r>
                      <a:endParaRPr lang="tr-TR" sz="1600" b="0" dirty="0">
                        <a:effectLst/>
                        <a:latin typeface="Comic Sans MS" pitchFamily="66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Comic Sans MS" pitchFamily="66" charset="0"/>
                          <a:cs typeface="Arial" panose="020B0604020202020204" pitchFamily="34" charset="0"/>
                        </a:rPr>
                        <a:t>M.M3.4. Çarpma işleminin kat anlamını açıklar. </a:t>
                      </a:r>
                      <a:endParaRPr lang="tr-TR" sz="1600" b="0" dirty="0">
                        <a:effectLst/>
                        <a:latin typeface="Comic Sans MS" pitchFamily="66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Comic Sans MS" pitchFamily="66" charset="0"/>
                          <a:cs typeface="Arial" panose="020B0604020202020204" pitchFamily="34" charset="0"/>
                        </a:rPr>
                        <a:t>M.M3.5. İki basamaklı bir doğal sayıyla en çok iki basamaklı bir doğal sayıyı, en çok üç basamaklı bir doğal sayıyla bir basamaklı bir doğal sayıyı çarpar. </a:t>
                      </a:r>
                      <a:endParaRPr lang="tr-TR" sz="1600" b="0" dirty="0">
                        <a:effectLst/>
                        <a:latin typeface="Comic Sans MS" pitchFamily="66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Comic Sans MS" pitchFamily="66" charset="0"/>
                          <a:cs typeface="Arial" panose="020B0604020202020204" pitchFamily="34" charset="0"/>
                        </a:rPr>
                        <a:t>M.M3.6. İki basamaklı doğal sayıları bir basamaklı doğal sayılara böler. </a:t>
                      </a:r>
                      <a:endParaRPr lang="tr-TR" sz="1600" b="0" dirty="0">
                        <a:effectLst/>
                        <a:latin typeface="Comic Sans MS" pitchFamily="66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0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Comic Sans MS" pitchFamily="66" charset="0"/>
                          <a:cs typeface="Arial" panose="020B0604020202020204" pitchFamily="34" charset="0"/>
                        </a:rPr>
                        <a:t>M.M3.7. Bölme işleminde bölünen, bölen, bölüm ve kalan arasındaki ilişkiyi fark eder.</a:t>
                      </a:r>
                      <a:endParaRPr lang="tr-TR" sz="1600" b="0" dirty="0">
                        <a:effectLst/>
                        <a:latin typeface="Comic Sans MS" pitchFamily="66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2050" name="Başlık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endParaRPr lang="tr-TR" alt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" y="339502"/>
            <a:ext cx="913661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ea typeface="Helvetica Neue" charset="0"/>
                <a:cs typeface="Helvetica Neue" charset="0"/>
              </a:rPr>
              <a:t>e-</a:t>
            </a:r>
            <a:r>
              <a:rPr lang="en-US" sz="2400" b="1" dirty="0" err="1">
                <a:solidFill>
                  <a:schemeClr val="bg1"/>
                </a:solidFill>
                <a:ea typeface="Helvetica Neue" charset="0"/>
                <a:cs typeface="Helvetica Neue" charset="0"/>
              </a:rPr>
              <a:t>Okul</a:t>
            </a:r>
            <a:r>
              <a:rPr lang="en-US" sz="2400" b="1" dirty="0">
                <a:solidFill>
                  <a:schemeClr val="bg1"/>
                </a:solidFill>
                <a:ea typeface="Helvetica Neue" charset="0"/>
                <a:cs typeface="Helvetica Neue" charset="0"/>
              </a:rPr>
              <a:t> İYEP </a:t>
            </a:r>
            <a:r>
              <a:rPr lang="en-US" sz="2400" b="1" dirty="0" err="1">
                <a:solidFill>
                  <a:schemeClr val="bg1"/>
                </a:solidFill>
                <a:ea typeface="Helvetica Neue" charset="0"/>
                <a:cs typeface="Helvetica Neue" charset="0"/>
              </a:rPr>
              <a:t>İşlemleri</a:t>
            </a:r>
            <a:r>
              <a:rPr lang="tr-TR" sz="2400" b="1" dirty="0">
                <a:solidFill>
                  <a:schemeClr val="bg1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a typeface="Helvetica Neue" charset="0"/>
                <a:cs typeface="Helvetica Neue" charset="0"/>
              </a:rPr>
              <a:t>Modülü</a:t>
            </a:r>
            <a:endParaRPr lang="en-US" sz="2400" b="1" dirty="0">
              <a:solidFill>
                <a:schemeClr val="bg1"/>
              </a:solidFill>
              <a:ea typeface="Helvetica Neue" charset="0"/>
              <a:cs typeface="Helvetica Neue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1550"/>
            <a:ext cx="8524874" cy="41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746882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" y="339502"/>
            <a:ext cx="913661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ea typeface="Helvetica Neue" charset="0"/>
                <a:cs typeface="Helvetica Neue" charset="0"/>
              </a:rPr>
              <a:t>e-</a:t>
            </a:r>
            <a:r>
              <a:rPr lang="en-US" sz="2400" b="1" dirty="0" err="1">
                <a:solidFill>
                  <a:schemeClr val="bg1"/>
                </a:solidFill>
                <a:ea typeface="Helvetica Neue" charset="0"/>
                <a:cs typeface="Helvetica Neue" charset="0"/>
              </a:rPr>
              <a:t>Okul</a:t>
            </a:r>
            <a:r>
              <a:rPr lang="en-US" sz="2400" b="1" dirty="0">
                <a:solidFill>
                  <a:schemeClr val="bg1"/>
                </a:solidFill>
                <a:ea typeface="Helvetica Neue" charset="0"/>
                <a:cs typeface="Helvetica Neue" charset="0"/>
              </a:rPr>
              <a:t> İYEP </a:t>
            </a:r>
            <a:r>
              <a:rPr lang="en-US" sz="2400" b="1" dirty="0" err="1">
                <a:solidFill>
                  <a:schemeClr val="bg1"/>
                </a:solidFill>
                <a:ea typeface="Helvetica Neue" charset="0"/>
                <a:cs typeface="Helvetica Neue" charset="0"/>
              </a:rPr>
              <a:t>İşlemleri</a:t>
            </a:r>
            <a:r>
              <a:rPr lang="en-US" sz="2400" b="1" dirty="0">
                <a:solidFill>
                  <a:schemeClr val="bg1"/>
                </a:solidFill>
                <a:ea typeface="Helvetica Neue" charset="0"/>
                <a:cs typeface="Helvetica Neue" charset="0"/>
              </a:rPr>
              <a:t> </a:t>
            </a:r>
            <a:r>
              <a:rPr lang="tr-TR" sz="2400" b="1" dirty="0">
                <a:solidFill>
                  <a:schemeClr val="bg1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a typeface="Helvetica Neue" charset="0"/>
                <a:cs typeface="Helvetica Neue" charset="0"/>
              </a:rPr>
              <a:t>Modülü</a:t>
            </a:r>
            <a:endParaRPr lang="en-US" sz="2400" b="1" dirty="0">
              <a:solidFill>
                <a:schemeClr val="bg1"/>
              </a:solidFill>
              <a:ea typeface="Helvetica Neue" charset="0"/>
              <a:cs typeface="Helvetica Neue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2" y="771550"/>
            <a:ext cx="8558775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4688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469105" y="209550"/>
            <a:ext cx="8446295" cy="434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000" b="1" dirty="0">
              <a:solidFill>
                <a:schemeClr val="bg1"/>
              </a:solidFill>
              <a:latin typeface="+mj-lt"/>
              <a:ea typeface="Helvetica Neue" charset="0"/>
              <a:cs typeface="Helvetica Neue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ea typeface="Helvetica Neue" charset="0"/>
                <a:cs typeface="Helvetica Neue" charset="0"/>
              </a:rPr>
              <a:t>İYEP’İN </a:t>
            </a:r>
            <a:r>
              <a:rPr lang="tr-TR" sz="2400" b="1" dirty="0">
                <a:solidFill>
                  <a:schemeClr val="bg1"/>
                </a:solidFill>
                <a:latin typeface="+mj-lt"/>
                <a:ea typeface="Helvetica Neue" charset="0"/>
                <a:cs typeface="Helvetica Neue" charset="0"/>
              </a:rPr>
              <a:t>AMAÇLARI</a:t>
            </a:r>
            <a:endParaRPr lang="tr-TR" sz="2000" b="1" i="1" dirty="0">
              <a:solidFill>
                <a:schemeClr val="bg1"/>
              </a:solidFill>
              <a:latin typeface="+mj-lt"/>
              <a:ea typeface="Helvetica Neue" charset="0"/>
              <a:cs typeface="Helvetica Neue" charset="0"/>
            </a:endParaRPr>
          </a:p>
          <a:p>
            <a:pPr marL="342900" lvl="0" indent="-342900">
              <a:lnSpc>
                <a:spcPts val="31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</a:rPr>
              <a:t>Öğrencilerin beklenen öğrenme seviyesine ulaşmasına yardımcı olmak</a:t>
            </a:r>
            <a:r>
              <a:rPr lang="tr-TR" sz="2200" dirty="0">
                <a:solidFill>
                  <a:schemeClr val="bg1"/>
                </a:solidFill>
                <a:latin typeface="+mj-lt"/>
              </a:rPr>
              <a:t>,</a:t>
            </a:r>
          </a:p>
          <a:p>
            <a:pPr marL="342900" lvl="0" indent="-342900">
              <a:lnSpc>
                <a:spcPts val="31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Öğrencilerin </a:t>
            </a:r>
            <a:r>
              <a:rPr lang="tr-TR" sz="2200" dirty="0" err="1">
                <a:solidFill>
                  <a:schemeClr val="bg1"/>
                </a:solidFill>
                <a:latin typeface="+mj-lt"/>
              </a:rPr>
              <a:t>psikososyal</a:t>
            </a:r>
            <a:r>
              <a:rPr lang="tr-TR" sz="2200" dirty="0">
                <a:solidFill>
                  <a:schemeClr val="bg1"/>
                </a:solidFill>
                <a:latin typeface="+mj-lt"/>
              </a:rPr>
              <a:t> açıdan desteklenmesini sağlamak,  </a:t>
            </a:r>
          </a:p>
          <a:p>
            <a:pPr marL="342900" lvl="0" indent="-342900">
              <a:lnSpc>
                <a:spcPts val="31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Üst eğitim kademelerinde ortaya çıkması muhtemel uyum sorunlarını önlemek,</a:t>
            </a:r>
          </a:p>
          <a:p>
            <a:pPr marL="342900" lvl="0" indent="-342900">
              <a:lnSpc>
                <a:spcPts val="31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Akademik başarısızlıktan kaynaklanan devamsızlıkların önüne geçmek,</a:t>
            </a:r>
          </a:p>
          <a:p>
            <a:pPr marL="342900" indent="-342900">
              <a:lnSpc>
                <a:spcPts val="31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Sorun çözebilen, iletişime ve öğrenmeye açık, özgüven ve sorumluluk sahibi sağlıklı ve mutlu bireylerin yetişmesine imkân sağlamak programın genel amaçlarındandır.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6" name="8 Metin kutusu"/>
          <p:cNvSpPr txBox="1"/>
          <p:nvPr/>
        </p:nvSpPr>
        <p:spPr>
          <a:xfrm>
            <a:off x="533400" y="590550"/>
            <a:ext cx="80772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+mj-lt"/>
              </a:rPr>
              <a:t>İYEP RAPORLAMA</a:t>
            </a:r>
            <a:endParaRPr lang="tr-TR" sz="2300" dirty="0">
              <a:solidFill>
                <a:schemeClr val="bg1"/>
              </a:solidFill>
              <a:latin typeface="+mj-lt"/>
            </a:endParaRPr>
          </a:p>
          <a:p>
            <a:r>
              <a:rPr lang="tr-TR" sz="2000" dirty="0" err="1">
                <a:solidFill>
                  <a:schemeClr val="bg1"/>
                </a:solidFill>
                <a:latin typeface="+mj-lt"/>
              </a:rPr>
              <a:t>İYEP’in</a:t>
            </a:r>
            <a:r>
              <a:rPr lang="tr-TR" sz="2000" dirty="0">
                <a:solidFill>
                  <a:schemeClr val="bg1"/>
                </a:solidFill>
                <a:latin typeface="+mj-lt"/>
              </a:rPr>
              <a:t> Okul, İlçe ve İl Bazında Raporlanması </a:t>
            </a:r>
          </a:p>
          <a:p>
            <a:r>
              <a:rPr lang="tr-TR" sz="2000" dirty="0">
                <a:solidFill>
                  <a:schemeClr val="bg1"/>
                </a:solidFill>
                <a:latin typeface="+mj-lt"/>
              </a:rPr>
              <a:t>Eğitim-öğretim yılı sonunda İYEP uygulanmalarına dair okul/il/ilçe raporları e-Okul Yönetim Bilgi Sistemi üzerinde yer alan İYEP Modülü üzerinden oluşturulacaktır. Raporda;</a:t>
            </a:r>
          </a:p>
          <a:p>
            <a:pPr marL="395288" lvl="0" indent="-395288">
              <a:buFont typeface="Arial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Açılan grup sayısı, </a:t>
            </a:r>
          </a:p>
          <a:p>
            <a:pPr marL="395288" lvl="0" indent="-395288">
              <a:buFont typeface="Arial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Programa alınan öğrenci sayısı, </a:t>
            </a:r>
          </a:p>
          <a:p>
            <a:pPr marL="395288" lvl="0" indent="-395288">
              <a:buFont typeface="Arial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Programı tamamlayan öğrenci sayısı, </a:t>
            </a:r>
          </a:p>
          <a:p>
            <a:pPr marL="395288" lvl="0" indent="-395288">
              <a:buFont typeface="Arial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Bölümler arası geçiş durumları, </a:t>
            </a:r>
          </a:p>
          <a:p>
            <a:pPr marL="395288" lvl="0" indent="-395288">
              <a:buFont typeface="Arial" pitchFamily="34" charset="0"/>
              <a:buChar char="•"/>
            </a:pPr>
            <a:r>
              <a:rPr lang="tr-TR" sz="2000" dirty="0" err="1">
                <a:solidFill>
                  <a:schemeClr val="bg1"/>
                </a:solidFill>
                <a:latin typeface="+mj-lt"/>
              </a:rPr>
              <a:t>Psikososyal</a:t>
            </a:r>
            <a:r>
              <a:rPr lang="tr-TR" sz="2000" dirty="0">
                <a:solidFill>
                  <a:schemeClr val="bg1"/>
                </a:solidFill>
                <a:latin typeface="+mj-lt"/>
              </a:rPr>
              <a:t> destek programının uygulanması, </a:t>
            </a:r>
          </a:p>
          <a:p>
            <a:pPr marL="395288" lvl="0" indent="-395288">
              <a:buFont typeface="Arial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Öğrenci devam durumları, </a:t>
            </a:r>
          </a:p>
          <a:p>
            <a:pPr marL="395288" lvl="0" indent="-395288">
              <a:buFont typeface="Arial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+mj-lt"/>
              </a:rPr>
              <a:t>Pilot Uygulamada tespit edilen sorunlar ve çözüm önerilerine yer verilecektir.</a:t>
            </a:r>
          </a:p>
          <a:p>
            <a:endParaRPr lang="tr-TR" sz="2000" dirty="0">
              <a:solidFill>
                <a:schemeClr val="bg1"/>
              </a:solidFill>
              <a:latin typeface="+mj-lt"/>
            </a:endParaRPr>
          </a:p>
          <a:p>
            <a:endParaRPr lang="tr-TR" sz="2000" dirty="0"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10"/>
            <a:ext cx="9144000" cy="52290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C2F33-A358-4316-BFA6-772CD87CE804}" type="slidenum">
              <a:rPr lang="tr-TR" smtClean="0">
                <a:solidFill>
                  <a:schemeClr val="accent3">
                    <a:lumMod val="50000"/>
                  </a:schemeClr>
                </a:solidFill>
              </a:rPr>
              <a:pPr>
                <a:defRPr/>
              </a:pPr>
              <a:t>31</a:t>
            </a:fld>
            <a:endParaRPr lang="tr-TR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30153"/>
            <a:ext cx="6019800" cy="1924981"/>
          </a:xfrm>
        </p:spPr>
      </p:pic>
      <p:sp>
        <p:nvSpPr>
          <p:cNvPr id="4" name="Dikdörtgen 3"/>
          <p:cNvSpPr/>
          <p:nvPr/>
        </p:nvSpPr>
        <p:spPr>
          <a:xfrm>
            <a:off x="880533" y="333375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</a:rPr>
              <a:t>İLETİŞİM</a:t>
            </a:r>
          </a:p>
          <a:p>
            <a:r>
              <a:rPr lang="it-IT" sz="1400" b="1" dirty="0">
                <a:solidFill>
                  <a:schemeClr val="bg1"/>
                </a:solidFill>
              </a:rPr>
              <a:t>Telefon : 0</a:t>
            </a:r>
            <a:r>
              <a:rPr lang="tr-TR" sz="1400" b="1" dirty="0">
                <a:solidFill>
                  <a:schemeClr val="bg1"/>
                </a:solidFill>
              </a:rPr>
              <a:t> </a:t>
            </a:r>
            <a:r>
              <a:rPr lang="it-IT" sz="1400" b="1" dirty="0">
                <a:solidFill>
                  <a:schemeClr val="bg1"/>
                </a:solidFill>
              </a:rPr>
              <a:t>(312) 413 27 29 </a:t>
            </a:r>
            <a:endParaRPr lang="tr-TR" sz="1400" b="1" dirty="0">
              <a:solidFill>
                <a:schemeClr val="bg1"/>
              </a:solidFill>
            </a:endParaRPr>
          </a:p>
          <a:p>
            <a:r>
              <a:rPr lang="it-IT" sz="1400" b="1" dirty="0">
                <a:solidFill>
                  <a:schemeClr val="bg1"/>
                </a:solidFill>
              </a:rPr>
              <a:t>0</a:t>
            </a:r>
            <a:r>
              <a:rPr lang="tr-TR" sz="1400" b="1" dirty="0">
                <a:solidFill>
                  <a:schemeClr val="bg1"/>
                </a:solidFill>
              </a:rPr>
              <a:t> </a:t>
            </a:r>
            <a:r>
              <a:rPr lang="it-IT" sz="1400" b="1" dirty="0">
                <a:solidFill>
                  <a:schemeClr val="bg1"/>
                </a:solidFill>
              </a:rPr>
              <a:t>(312) 413 16 13 </a:t>
            </a:r>
            <a:endParaRPr lang="tr-TR" sz="1400" b="1" dirty="0">
              <a:solidFill>
                <a:schemeClr val="bg1"/>
              </a:solidFill>
            </a:endParaRPr>
          </a:p>
          <a:p>
            <a:r>
              <a:rPr lang="it-IT" sz="1400" b="1" dirty="0">
                <a:solidFill>
                  <a:schemeClr val="bg1"/>
                </a:solidFill>
              </a:rPr>
              <a:t>0</a:t>
            </a:r>
            <a:r>
              <a:rPr lang="tr-TR" sz="1400" b="1" dirty="0">
                <a:solidFill>
                  <a:schemeClr val="bg1"/>
                </a:solidFill>
              </a:rPr>
              <a:t> </a:t>
            </a:r>
            <a:r>
              <a:rPr lang="it-IT" sz="1400" b="1" dirty="0">
                <a:solidFill>
                  <a:schemeClr val="bg1"/>
                </a:solidFill>
              </a:rPr>
              <a:t>(312) 413 13 37 </a:t>
            </a:r>
            <a:endParaRPr lang="tr-TR" sz="1400" b="1" dirty="0">
              <a:solidFill>
                <a:schemeClr val="bg1"/>
              </a:solidFill>
            </a:endParaRPr>
          </a:p>
          <a:p>
            <a:r>
              <a:rPr lang="it-IT" sz="1400" b="1" dirty="0">
                <a:solidFill>
                  <a:schemeClr val="bg1"/>
                </a:solidFill>
              </a:rPr>
              <a:t>E mail : tegm_iyep@meb.gov.tr</a:t>
            </a:r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13" y="1123950"/>
            <a:ext cx="1212850" cy="1212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57276"/>
            <a:ext cx="1940781" cy="640258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5715000" y="240118"/>
            <a:ext cx="3132668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«tegm.meb.gov.tr» adresindeki İYEP sayfasını ziyaret etmeyi unutmayınız.</a:t>
            </a:r>
          </a:p>
        </p:txBody>
      </p:sp>
    </p:spTree>
    <p:extLst>
      <p:ext uri="{BB962C8B-B14F-4D97-AF65-F5344CB8AC3E}">
        <p14:creationId xmlns:p14="http://schemas.microsoft.com/office/powerpoint/2010/main" val="380740294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609600" y="971550"/>
            <a:ext cx="83058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tr-TR" sz="3200" b="1" dirty="0">
                <a:solidFill>
                  <a:schemeClr val="bg1"/>
                </a:solidFill>
                <a:latin typeface="+mj-lt"/>
              </a:rPr>
              <a:t>İYEP’İN ÖZEL AMAÇLARI:</a:t>
            </a:r>
          </a:p>
          <a:p>
            <a:pPr marL="342900" lvl="0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Dinleme ve konuşma becerilerini geliştirmek, </a:t>
            </a:r>
          </a:p>
          <a:p>
            <a:pPr marL="342900" lvl="0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İlk okuma yazma konusundaki eksiklikleri gidermek, </a:t>
            </a:r>
          </a:p>
          <a:p>
            <a:pPr marL="342900" lvl="0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Okuduğunu anlama düzeyini artırmak, </a:t>
            </a:r>
          </a:p>
          <a:p>
            <a:pPr marL="342900" lvl="0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Matematiksel okuryazarlık becerilerini geliştirmek,, </a:t>
            </a:r>
          </a:p>
          <a:p>
            <a:pPr marL="342900" lvl="0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Matematiksel kavramları anlamayı ve bu kavramları günlük hayatta kullanmayı sağlamak, 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609600" y="742950"/>
            <a:ext cx="8305800" cy="334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ts val="3200"/>
              </a:lnSpc>
              <a:buFont typeface="Wingdings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Problem çözme sürecinde kendi düşüncelerini ifade etmeyi sağlamak, </a:t>
            </a:r>
          </a:p>
          <a:p>
            <a:pPr marL="457200" lvl="0" indent="-457200">
              <a:lnSpc>
                <a:spcPts val="3200"/>
              </a:lnSpc>
              <a:buFont typeface="Wingdings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Matematiksel kavramları farklı temsil biçimleri ile ifade etmek, </a:t>
            </a:r>
          </a:p>
          <a:p>
            <a:pPr marL="457200" lvl="0" indent="-457200">
              <a:lnSpc>
                <a:spcPts val="3200"/>
              </a:lnSpc>
              <a:buFont typeface="Wingdings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Matematiğe yönelik olumlu tutum ve öz güvenli bir yaklaşım geliştirmek, </a:t>
            </a:r>
          </a:p>
          <a:p>
            <a:pPr marL="457200" lvl="0" indent="-457200">
              <a:lnSpc>
                <a:spcPts val="3200"/>
              </a:lnSpc>
              <a:buFont typeface="Wingdings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Türkçe ve Matematik öğrenme alanlarında öğrenci merkezli bir anlayışla </a:t>
            </a:r>
            <a:r>
              <a:rPr lang="tr-TR" sz="2200" dirty="0" err="1">
                <a:solidFill>
                  <a:schemeClr val="bg1"/>
                </a:solidFill>
              </a:rPr>
              <a:t>psikososyal</a:t>
            </a:r>
            <a:r>
              <a:rPr lang="tr-TR" sz="2200" dirty="0">
                <a:solidFill>
                  <a:schemeClr val="bg1"/>
                </a:solidFill>
              </a:rPr>
              <a:t> destek alarak eksiklikleri gidermek amaçlamaktadır.</a:t>
            </a:r>
          </a:p>
        </p:txBody>
      </p:sp>
    </p:spTree>
    <p:extLst>
      <p:ext uri="{BB962C8B-B14F-4D97-AF65-F5344CB8AC3E}">
        <p14:creationId xmlns:p14="http://schemas.microsoft.com/office/powerpoint/2010/main" val="160151675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76842"/>
            <a:ext cx="1636055" cy="2744724"/>
          </a:xfrm>
          <a:prstGeom prst="rect">
            <a:avLst/>
          </a:prstGeom>
          <a:effectLst>
            <a:reflection stA="24000" endPos="24000" dist="508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57200" y="1123950"/>
            <a:ext cx="50273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Bu program öğrencilerin;</a:t>
            </a:r>
          </a:p>
          <a:p>
            <a:r>
              <a:rPr lang="tr-TR" sz="2800" dirty="0" err="1">
                <a:solidFill>
                  <a:schemeClr val="bg1"/>
                </a:solidFill>
              </a:rPr>
              <a:t>t</a:t>
            </a:r>
            <a:r>
              <a:rPr lang="en-US" sz="2800" dirty="0" err="1">
                <a:solidFill>
                  <a:schemeClr val="bg1"/>
                </a:solidFill>
              </a:rPr>
              <a:t>emel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becerilere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ulaşmalarını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sağlarken</a:t>
            </a:r>
            <a:r>
              <a:rPr lang="tr-TR" sz="2800" dirty="0">
                <a:solidFill>
                  <a:schemeClr val="bg1"/>
                </a:solidFill>
              </a:rPr>
              <a:t> a</a:t>
            </a:r>
            <a:r>
              <a:rPr lang="en-US" sz="2800" dirty="0" err="1">
                <a:solidFill>
                  <a:schemeClr val="bg1"/>
                </a:solidFill>
              </a:rPr>
              <a:t>ynı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zamanda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psikososyal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açıdan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desteklenmesini</a:t>
            </a:r>
            <a:r>
              <a:rPr lang="en-US" sz="2800" dirty="0">
                <a:solidFill>
                  <a:schemeClr val="bg1"/>
                </a:solidFill>
              </a:rPr>
              <a:t> de </a:t>
            </a:r>
            <a:r>
              <a:rPr lang="en-US" sz="2800" dirty="0" err="1">
                <a:solidFill>
                  <a:schemeClr val="bg1"/>
                </a:solidFill>
              </a:rPr>
              <a:t>hedefler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0483">
            <a:off x="5366899" y="1801811"/>
            <a:ext cx="1741657" cy="235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304800" y="367772"/>
            <a:ext cx="8229600" cy="428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tr-TR" sz="2400" b="1" dirty="0">
                <a:solidFill>
                  <a:schemeClr val="bg1"/>
                </a:solidFill>
                <a:latin typeface="+mj-lt"/>
              </a:rPr>
              <a:t>PROGRAMIN İLKELERİ:</a:t>
            </a:r>
            <a:endParaRPr lang="tr-TR" sz="24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Öğrenciler belirlenen eksiklikleri doğrultusunda programa alınır.</a:t>
            </a: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Öğrenciler için bulunduğu okullarda yetiştirme programının uygulanması esastır. </a:t>
            </a: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Öğrencilerin akranlarından ayrışma hissine kapılmasını önleyici tedbirler alınır.	</a:t>
            </a: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Öğrencilere </a:t>
            </a:r>
            <a:r>
              <a:rPr lang="tr-TR" sz="2200" dirty="0" err="1">
                <a:solidFill>
                  <a:schemeClr val="bg1"/>
                </a:solidFill>
                <a:latin typeface="+mj-lt"/>
              </a:rPr>
              <a:t>psikososyal</a:t>
            </a:r>
            <a:r>
              <a:rPr lang="tr-TR" sz="2200" dirty="0">
                <a:solidFill>
                  <a:schemeClr val="bg1"/>
                </a:solidFill>
                <a:latin typeface="+mj-lt"/>
              </a:rPr>
              <a:t> destek sağlanır.</a:t>
            </a: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Öğrencilerin, program süresince İYEP’e devamları sağlanır.</a:t>
            </a: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bg1"/>
                </a:solidFill>
                <a:latin typeface="+mj-lt"/>
              </a:rPr>
              <a:t>Öğrencilerin velilerinden hiçbir ad altında ücret alınmaz.</a:t>
            </a:r>
          </a:p>
          <a:p>
            <a:pPr marL="342900" indent="-342900"/>
            <a:endParaRPr lang="tr-TR" sz="22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2908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69900"/>
            <a:ext cx="4114800" cy="415925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943600" y="679161"/>
            <a:ext cx="3429000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Yabancı Uyruklu Öğrenciler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Sığınmacılar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Mevsimlik Tarım İşçisi Çocukları</a:t>
            </a:r>
          </a:p>
          <a:p>
            <a:pPr>
              <a:lnSpc>
                <a:spcPct val="150000"/>
              </a:lnSpc>
            </a:pPr>
            <a:r>
              <a:rPr lang="tr-TR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gibi tüm dezavantajlı  öğrenciler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304800" y="492371"/>
            <a:ext cx="4805363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>
                <a:solidFill>
                  <a:schemeClr val="bg1"/>
                </a:solidFill>
                <a:latin typeface="+mj-lt"/>
              </a:rPr>
              <a:t>PROGRAMIN HEDEF KİTLESİ</a:t>
            </a:r>
          </a:p>
          <a:p>
            <a:endParaRPr lang="tr-TR" sz="2400" b="1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bg1"/>
                </a:solidFill>
                <a:latin typeface="+mj-lt"/>
              </a:rPr>
              <a:t>İlkokulların 3 ve 4. sınıflarına devam eden,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bg1"/>
                </a:solidFill>
                <a:latin typeface="+mj-lt"/>
              </a:rPr>
              <a:t>özel eğitim tanısı olmayan,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bg1"/>
                </a:solidFill>
                <a:latin typeface="+mj-lt"/>
              </a:rPr>
              <a:t>Türkçe ve matematik derslerinden İlkokullarda Yetiştirme Programı kapsamında belirlenen kazanımları edinemeyen öğrencilerdir.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229082"/>
          </a:xfrm>
          <a:prstGeom prst="rect">
            <a:avLst/>
          </a:prstGeom>
        </p:spPr>
      </p:pic>
      <p:pic>
        <p:nvPicPr>
          <p:cNvPr id="7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7" y="1436332"/>
            <a:ext cx="1729118" cy="2121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63" y="1428750"/>
            <a:ext cx="1752001" cy="2120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25" y="1436332"/>
            <a:ext cx="1729118" cy="2121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Resi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304" y="1437468"/>
            <a:ext cx="1728192" cy="2120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11 Metin kutusu"/>
          <p:cNvSpPr txBox="1"/>
          <p:nvPr/>
        </p:nvSpPr>
        <p:spPr>
          <a:xfrm>
            <a:off x="773547" y="3943350"/>
            <a:ext cx="632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>
                <a:solidFill>
                  <a:schemeClr val="bg1"/>
                </a:solidFill>
                <a:latin typeface="+mj-lt"/>
              </a:rPr>
              <a:t>Esnek modele göre tasarlanmıştır.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1340225" y="657938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  <a:latin typeface="+mj-lt"/>
              </a:rPr>
              <a:t>İYEP’İN OKULLARDA UYGULANMASI</a:t>
            </a:r>
            <a:endParaRPr lang="tr-TR" sz="2800" b="1" dirty="0">
              <a:latin typeface="+mj-lt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iyep-sunumu-son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iyep-sunumu-son</Template>
  <TotalTime>3505</TotalTime>
  <Words>1699</Words>
  <Application>Microsoft Office PowerPoint</Application>
  <PresentationFormat>Ekran Gösterisi (16:9)</PresentationFormat>
  <Paragraphs>230</Paragraphs>
  <Slides>31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9" baseType="lpstr">
      <vt:lpstr>Arial</vt:lpstr>
      <vt:lpstr>Calibri</vt:lpstr>
      <vt:lpstr>Comic Sans MS</vt:lpstr>
      <vt:lpstr>Courier New</vt:lpstr>
      <vt:lpstr>Helvetica Neue</vt:lpstr>
      <vt:lpstr>Times New Roman</vt:lpstr>
      <vt:lpstr>Wingdings</vt:lpstr>
      <vt:lpstr>iyep-sunumu-son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 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fatih</dc:creator>
  <cp:lastModifiedBy>May Thermal</cp:lastModifiedBy>
  <cp:revision>185</cp:revision>
  <cp:lastPrinted>2018-08-14T11:02:30Z</cp:lastPrinted>
  <dcterms:created xsi:type="dcterms:W3CDTF">2017-12-13T00:53:19Z</dcterms:created>
  <dcterms:modified xsi:type="dcterms:W3CDTF">2018-09-26T09:14:07Z</dcterms:modified>
</cp:coreProperties>
</file>